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90" d="100"/>
          <a:sy n="90" d="100"/>
        </p:scale>
        <p:origin x="-816" y="7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F9004F3-F087-443C-8131-9FAA5B8659FE}"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71F3-08F3-4A4D-919F-5851480A234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004F3-F087-443C-8131-9FAA5B8659FE}"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004F3-F087-443C-8131-9FAA5B8659FE}"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004F3-F087-443C-8131-9FAA5B8659FE}"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F9004F3-F087-443C-8131-9FAA5B8659FE}" type="datetimeFigureOut">
              <a:rPr lang="en-US" smtClean="0"/>
              <a:t>9/24/2020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039C71F3-08F3-4A4D-919F-5851480A23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9004F3-F087-443C-8131-9FAA5B8659FE}"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9004F3-F087-443C-8131-9FAA5B8659FE}"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9004F3-F087-443C-8131-9FAA5B8659FE}"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004F3-F087-443C-8131-9FAA5B8659FE}"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C71F3-08F3-4A4D-919F-5851480A23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9004F3-F087-443C-8131-9FAA5B8659FE}"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71F3-08F3-4A4D-919F-5851480A234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F9004F3-F087-443C-8131-9FAA5B8659FE}"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C71F3-08F3-4A4D-919F-5851480A234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F9004F3-F087-443C-8131-9FAA5B8659FE}" type="datetimeFigureOut">
              <a:rPr lang="en-US" smtClean="0"/>
              <a:t>9/24/2020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39C71F3-08F3-4A4D-919F-5851480A23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81000"/>
            <a:ext cx="5105400" cy="1371600"/>
          </a:xfrm>
        </p:spPr>
        <p:txBody>
          <a:bodyPr>
            <a:normAutofit/>
          </a:bodyPr>
          <a:lstStyle/>
          <a:p>
            <a:pPr algn="ctr"/>
            <a:r>
              <a:rPr lang="en-US" i="1" dirty="0" smtClean="0">
                <a:solidFill>
                  <a:schemeClr val="tx2">
                    <a:lumMod val="20000"/>
                    <a:lumOff val="80000"/>
                  </a:schemeClr>
                </a:solidFill>
                <a:latin typeface="Cooper Black" panose="0208090404030B020404" pitchFamily="18" charset="0"/>
              </a:rPr>
              <a:t>Persian Literature &amp; Rhetoric - I</a:t>
            </a:r>
            <a:endParaRPr lang="en-US" i="1" dirty="0">
              <a:solidFill>
                <a:schemeClr val="tx2">
                  <a:lumMod val="20000"/>
                  <a:lumOff val="80000"/>
                </a:schemeClr>
              </a:solidFill>
              <a:latin typeface="Cooper Black" panose="0208090404030B020404" pitchFamily="18" charset="0"/>
            </a:endParaRPr>
          </a:p>
        </p:txBody>
      </p:sp>
      <p:sp>
        <p:nvSpPr>
          <p:cNvPr id="3" name="Subtitle 2"/>
          <p:cNvSpPr>
            <a:spLocks noGrp="1"/>
          </p:cNvSpPr>
          <p:nvPr>
            <p:ph type="subTitle" idx="1"/>
          </p:nvPr>
        </p:nvSpPr>
        <p:spPr>
          <a:xfrm>
            <a:off x="0" y="1981200"/>
            <a:ext cx="4876800" cy="2819400"/>
          </a:xfrm>
        </p:spPr>
        <p:txBody>
          <a:bodyPr>
            <a:noAutofit/>
          </a:bodyPr>
          <a:lstStyle/>
          <a:p>
            <a:pPr algn="l"/>
            <a:r>
              <a:rPr lang="en-US" sz="3200" i="1" dirty="0" err="1" smtClean="0">
                <a:latin typeface="KodchiangUPC" panose="02020603050405020304" pitchFamily="18" charset="-34"/>
                <a:cs typeface="KodchiangUPC" panose="02020603050405020304" pitchFamily="18" charset="-34"/>
              </a:rPr>
              <a:t>Bs</a:t>
            </a:r>
            <a:r>
              <a:rPr lang="en-US" sz="3200" i="1" dirty="0" smtClean="0">
                <a:latin typeface="KodchiangUPC" panose="02020603050405020304" pitchFamily="18" charset="-34"/>
                <a:cs typeface="KodchiangUPC" panose="02020603050405020304" pitchFamily="18" charset="-34"/>
              </a:rPr>
              <a:t> Minor (Semester 3)</a:t>
            </a:r>
          </a:p>
          <a:p>
            <a:pPr algn="l"/>
            <a:r>
              <a:rPr lang="en-US" sz="3200" i="1" dirty="0" smtClean="0">
                <a:latin typeface="KodchiangUPC" panose="02020603050405020304" pitchFamily="18" charset="-34"/>
                <a:cs typeface="KodchiangUPC" panose="02020603050405020304" pitchFamily="18" charset="-34"/>
              </a:rPr>
              <a:t>Session : 2019-2023</a:t>
            </a:r>
          </a:p>
          <a:p>
            <a:pPr algn="l"/>
            <a:r>
              <a:rPr lang="en-US" sz="3200" i="1" dirty="0" smtClean="0">
                <a:latin typeface="KodchiangUPC" panose="02020603050405020304" pitchFamily="18" charset="-34"/>
                <a:cs typeface="KodchiangUPC" panose="02020603050405020304" pitchFamily="18" charset="-34"/>
              </a:rPr>
              <a:t>Course Instructor : Ms. Amber Zulfiqar </a:t>
            </a:r>
          </a:p>
          <a:p>
            <a:pPr algn="l"/>
            <a:r>
              <a:rPr lang="en-US" sz="3200" i="1" dirty="0" smtClean="0">
                <a:latin typeface="KodchiangUPC" panose="02020603050405020304" pitchFamily="18" charset="-34"/>
                <a:cs typeface="KodchiangUPC" panose="02020603050405020304" pitchFamily="18" charset="-34"/>
              </a:rPr>
              <a:t>Lecturer, Persian Department, LCWU </a:t>
            </a:r>
          </a:p>
          <a:p>
            <a:pPr algn="l"/>
            <a:r>
              <a:rPr lang="en-US" sz="3200" i="1" dirty="0" smtClean="0">
                <a:latin typeface="KodchiangUPC" panose="02020603050405020304" pitchFamily="18" charset="-34"/>
                <a:cs typeface="KodchiangUPC" panose="02020603050405020304" pitchFamily="18" charset="-34"/>
              </a:rPr>
              <a:t>Course Code: Per- 103</a:t>
            </a:r>
          </a:p>
        </p:txBody>
      </p:sp>
    </p:spTree>
    <p:extLst>
      <p:ext uri="{BB962C8B-B14F-4D97-AF65-F5344CB8AC3E}">
        <p14:creationId xmlns:p14="http://schemas.microsoft.com/office/powerpoint/2010/main" val="1158601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Lecture 3 </a:t>
            </a:r>
            <a:endParaRPr lang="en-US" sz="2800"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50615" b="-343"/>
          <a:stretch/>
        </p:blipFill>
        <p:spPr>
          <a:xfrm rot="16200000">
            <a:off x="457202" y="1447800"/>
            <a:ext cx="3809999" cy="3962400"/>
          </a:xfrm>
        </p:spPr>
      </p:pic>
      <p:sp>
        <p:nvSpPr>
          <p:cNvPr id="4" name="Content Placeholder 3"/>
          <p:cNvSpPr>
            <a:spLocks noGrp="1"/>
          </p:cNvSpPr>
          <p:nvPr>
            <p:ph sz="half" idx="2"/>
          </p:nvPr>
        </p:nvSpPr>
        <p:spPr>
          <a:xfrm>
            <a:off x="4648200" y="990600"/>
            <a:ext cx="4038600" cy="5638800"/>
          </a:xfrm>
        </p:spPr>
        <p:txBody>
          <a:bodyPr>
            <a:normAutofit/>
          </a:bodyPr>
          <a:lstStyle/>
          <a:p>
            <a:pPr marL="0" indent="0" algn="r">
              <a:buNone/>
            </a:pPr>
            <a:r>
              <a:rPr lang="ur-PK" b="1" dirty="0" smtClean="0"/>
              <a:t>ترجمہ:</a:t>
            </a:r>
          </a:p>
          <a:p>
            <a:pPr marL="0" indent="0" algn="r">
              <a:buNone/>
            </a:pPr>
            <a:r>
              <a:rPr lang="ur-PK" sz="2400" dirty="0" smtClean="0"/>
              <a:t>ایسا کہتے ہیں کہ حضرت عمر بن عبدالعزیز کے زمانے میں قحط پڑا، لوگ تکلیف میں گرفتار ہو گئے، عرب کی ایک قوم ان کے پاس آئی اور کہنے لگی۔ اے امیر المومینین! ہم نے قحط میں اپنا گوشت اور خون کھایا ہےیعنی کمزور ہو گئے ہیں۔ ہمارے گال کھانا نہ ملنے کی وجہ سے زرد  ہو گئے ہیں اور ہمارا وظیفہ آپ کے بیت المال میں ہے۔ یہ مال آپ کا ہے یا خدا تعالی کا ہے یا تو خدا تعالی کے بندوں کا ہے۔ اگر تو خدا تعالی کے بندوں کا ہے۔ </a:t>
            </a:r>
            <a:endParaRPr lang="en-US" sz="2400" dirty="0"/>
          </a:p>
        </p:txBody>
      </p:sp>
    </p:spTree>
    <p:extLst>
      <p:ext uri="{BB962C8B-B14F-4D97-AF65-F5344CB8AC3E}">
        <p14:creationId xmlns:p14="http://schemas.microsoft.com/office/powerpoint/2010/main" val="341655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Lecture3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1" r="2567" b="81559"/>
          <a:stretch/>
        </p:blipFill>
        <p:spPr>
          <a:xfrm>
            <a:off x="228600" y="1676400"/>
            <a:ext cx="4320364" cy="3505200"/>
          </a:xfrm>
        </p:spPr>
      </p:pic>
      <p:sp>
        <p:nvSpPr>
          <p:cNvPr id="4" name="Content Placeholder 3"/>
          <p:cNvSpPr>
            <a:spLocks noGrp="1"/>
          </p:cNvSpPr>
          <p:nvPr>
            <p:ph sz="half" idx="2"/>
          </p:nvPr>
        </p:nvSpPr>
        <p:spPr/>
        <p:txBody>
          <a:bodyPr>
            <a:normAutofit fontScale="92500" lnSpcReduction="10000"/>
          </a:bodyPr>
          <a:lstStyle/>
          <a:p>
            <a:pPr marL="0" indent="0" algn="r">
              <a:buNone/>
            </a:pPr>
            <a:r>
              <a:rPr lang="ur-PK" b="1" dirty="0" smtClean="0"/>
              <a:t>ترجمہ: </a:t>
            </a:r>
          </a:p>
          <a:p>
            <a:pPr marL="0" indent="0" algn="r">
              <a:buNone/>
            </a:pPr>
            <a:r>
              <a:rPr lang="ur-PK" dirty="0" smtClean="0"/>
              <a:t>تو وہ ہمارا ہے۔ اگر وہ خدا کا ہے تو خدا جانتا ہے کہ اس کو ضرورت نہیں ہے اور اگر وہ خدا کا مال ہے تو ہم پر صدقہ کریں کیونکہ خدا تعالی صدقہ کرنے والوں کو بہترین جزا دیتا ہے۔ اگر یہ مال ہمارا ہے تو ہمیں تھوڑا سا دیں تا کہ ہم اس تنگی سے نجات حاصل کریں ۔ کیونکہ کھال ہمارے جسموں پر خشک ہوگئی ہے۔</a:t>
            </a:r>
            <a:endParaRPr lang="en-US" dirty="0"/>
          </a:p>
        </p:txBody>
      </p:sp>
    </p:spTree>
    <p:extLst>
      <p:ext uri="{BB962C8B-B14F-4D97-AF65-F5344CB8AC3E}">
        <p14:creationId xmlns:p14="http://schemas.microsoft.com/office/powerpoint/2010/main" val="494018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Lecture 3</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1" t="17266" r="3823" b="53368"/>
          <a:stretch/>
        </p:blipFill>
        <p:spPr>
          <a:xfrm>
            <a:off x="304800" y="1600200"/>
            <a:ext cx="4267200" cy="4191000"/>
          </a:xfrm>
        </p:spPr>
      </p:pic>
      <p:sp>
        <p:nvSpPr>
          <p:cNvPr id="4" name="Content Placeholder 3"/>
          <p:cNvSpPr>
            <a:spLocks noGrp="1"/>
          </p:cNvSpPr>
          <p:nvPr>
            <p:ph sz="half" idx="2"/>
          </p:nvPr>
        </p:nvSpPr>
        <p:spPr/>
        <p:txBody>
          <a:bodyPr>
            <a:normAutofit fontScale="85000" lnSpcReduction="10000"/>
          </a:bodyPr>
          <a:lstStyle/>
          <a:p>
            <a:pPr marL="0" indent="0" algn="r" rtl="1">
              <a:buNone/>
            </a:pPr>
            <a:r>
              <a:rPr lang="ur-PK" dirty="0" smtClean="0"/>
              <a:t>ترجمہ:</a:t>
            </a:r>
          </a:p>
          <a:p>
            <a:pPr marL="0" indent="0" algn="r" rtl="1">
              <a:buNone/>
            </a:pPr>
            <a:r>
              <a:rPr lang="ur-PK" dirty="0" smtClean="0"/>
              <a:t>حضرت عمر کا دل ان پر پسیجا اور آنکھوں سے آنسو جاری ہو گئے ، اور کہا: «میں ویسا ہی کروں گا جیسا کہ آپ نے کہا» اور اسی وقت حکم دیا کہ ان کے کام پورے ہو سکیں اور اپنی منزل حاصل کر سکیں اور جب انہوں نے چاہا کہ وہ اٹھیں  اور چلے جائیں، تو عمر بن عبدالعزیز نے کہا کہ اے لوگوکہاں جا رہے ہو، جیسا کہ تم نے خدا کے بندوں کی باتیں مجھ سے کہیں میری باتیں بھی خدا تعالی سے کہو یعنی میرےلئے دعا کرو۔  </a:t>
            </a:r>
          </a:p>
        </p:txBody>
      </p:sp>
    </p:spTree>
    <p:extLst>
      <p:ext uri="{BB962C8B-B14F-4D97-AF65-F5344CB8AC3E}">
        <p14:creationId xmlns:p14="http://schemas.microsoft.com/office/powerpoint/2010/main" val="88070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68362"/>
          </a:xfrm>
        </p:spPr>
        <p:txBody>
          <a:bodyPr>
            <a:normAutofit fontScale="90000"/>
          </a:bodyPr>
          <a:lstStyle/>
          <a:p>
            <a:r>
              <a:rPr lang="en-US" dirty="0" smtClean="0"/>
              <a:t>WEEK 3 </a:t>
            </a:r>
            <a:br>
              <a:rPr lang="en-US" dirty="0" smtClean="0"/>
            </a:br>
            <a:r>
              <a:rPr lang="en-US" dirty="0" smtClean="0"/>
              <a:t>LECTURE 1 </a:t>
            </a:r>
            <a:endParaRPr lang="en-US" dirty="0"/>
          </a:p>
        </p:txBody>
      </p:sp>
      <p:pic>
        <p:nvPicPr>
          <p:cNvPr id="5" name="Content Placeholder 4"/>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45792" r="1857" b="15205"/>
          <a:stretch/>
        </p:blipFill>
        <p:spPr>
          <a:xfrm>
            <a:off x="228600" y="1828800"/>
            <a:ext cx="4191000" cy="3581400"/>
          </a:xfrm>
        </p:spPr>
      </p:pic>
      <p:sp>
        <p:nvSpPr>
          <p:cNvPr id="4" name="Content Placeholder 3"/>
          <p:cNvSpPr>
            <a:spLocks noGrp="1"/>
          </p:cNvSpPr>
          <p:nvPr>
            <p:ph sz="half" idx="2"/>
          </p:nvPr>
        </p:nvSpPr>
        <p:spPr>
          <a:xfrm>
            <a:off x="4648200" y="1295400"/>
            <a:ext cx="4038600" cy="4830763"/>
          </a:xfrm>
        </p:spPr>
        <p:txBody>
          <a:bodyPr/>
          <a:lstStyle/>
          <a:p>
            <a:pPr marL="0" indent="0" algn="r" rtl="1">
              <a:buNone/>
            </a:pPr>
            <a:r>
              <a:rPr lang="ur-PK" b="1" dirty="0" smtClean="0"/>
              <a:t>ترجمہ:</a:t>
            </a:r>
          </a:p>
          <a:p>
            <a:pPr marL="0" indent="0" algn="r" rtl="1">
              <a:buNone/>
            </a:pPr>
            <a:r>
              <a:rPr lang="ur-PK" sz="2000" dirty="0" smtClean="0"/>
              <a:t>پس غریبوں نے اپنے چہرے آسمان کی طرف کیے اور کہا اے رب العزت تو عمر بن عبدالعزیز کو وہ  عزت عطا کر  جو اس نے تیرے بندوں کو عطا کی۔ اور جب دعا ختم ہوئی تو اسی وقت بادل آگیا  اور بہت تیز بارش ہوئی اور ژالہ باری میں سے ایک مظبوط اینٹ حضرت عمر کے گھر پر گری اور ٹوٹ گئی اور اس کے درمیان میں سے ایک کاغذ  نکلا۔ سب نے دیکھا کہ جس پر لکھا تھا کہ « اللہ کی طرف حضرت عمر بن عبدالعزیز کے لئے جہنم کی آگ سے نجات ہے»۔ </a:t>
            </a:r>
            <a:endParaRPr lang="en-US" sz="2000" dirty="0"/>
          </a:p>
        </p:txBody>
      </p:sp>
    </p:spTree>
    <p:extLst>
      <p:ext uri="{BB962C8B-B14F-4D97-AF65-F5344CB8AC3E}">
        <p14:creationId xmlns:p14="http://schemas.microsoft.com/office/powerpoint/2010/main" val="4261997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LECTURE 1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8584" r="3823" b="68168"/>
          <a:stretch/>
        </p:blipFill>
        <p:spPr>
          <a:xfrm>
            <a:off x="228600" y="1600200"/>
            <a:ext cx="4114800" cy="3810000"/>
          </a:xfrm>
        </p:spPr>
      </p:pic>
      <p:sp>
        <p:nvSpPr>
          <p:cNvPr id="4" name="Content Placeholder 3"/>
          <p:cNvSpPr>
            <a:spLocks noGrp="1"/>
          </p:cNvSpPr>
          <p:nvPr>
            <p:ph sz="half" idx="2"/>
          </p:nvPr>
        </p:nvSpPr>
        <p:spPr/>
        <p:txBody>
          <a:bodyPr>
            <a:normAutofit fontScale="92500"/>
          </a:bodyPr>
          <a:lstStyle/>
          <a:p>
            <a:pPr marL="0" indent="0" algn="r">
              <a:buNone/>
            </a:pPr>
            <a:r>
              <a:rPr lang="ur-PK" dirty="0" smtClean="0"/>
              <a:t>ترجمہ :</a:t>
            </a:r>
          </a:p>
          <a:p>
            <a:pPr marL="0" indent="0" algn="r">
              <a:buNone/>
            </a:pPr>
            <a:r>
              <a:rPr lang="ur-PK" dirty="0" smtClean="0"/>
              <a:t>یہ سمندر (دنیا) جس کی بیرونی سطح چھپی ہوئی ہے</a:t>
            </a:r>
          </a:p>
          <a:p>
            <a:pPr marL="0" indent="0" algn="r">
              <a:buNone/>
            </a:pPr>
            <a:r>
              <a:rPr lang="ur-PK" dirty="0" smtClean="0"/>
              <a:t>اور کوئی بھی شخص واقعی اس موتی کو نہ پرو سکا</a:t>
            </a:r>
          </a:p>
          <a:p>
            <a:pPr marL="0" indent="0" algn="r">
              <a:buNone/>
            </a:pPr>
            <a:r>
              <a:rPr lang="ur-PK" dirty="0" smtClean="0"/>
              <a:t>ھر شخص نے اس دنیا کے متعلق بیوقوفوں کی سی باتیں کی ہیں</a:t>
            </a:r>
          </a:p>
          <a:p>
            <a:pPr marL="0" indent="0" algn="r">
              <a:buNone/>
            </a:pPr>
            <a:r>
              <a:rPr lang="ur-PK" dirty="0" smtClean="0"/>
              <a:t>جیسا کہ اصل میں یہ دنیا ہے کوئی بھی اس حقیقت کو نا جان سکا</a:t>
            </a:r>
            <a:endParaRPr lang="en-US" dirty="0"/>
          </a:p>
        </p:txBody>
      </p:sp>
    </p:spTree>
    <p:extLst>
      <p:ext uri="{BB962C8B-B14F-4D97-AF65-F5344CB8AC3E}">
        <p14:creationId xmlns:p14="http://schemas.microsoft.com/office/powerpoint/2010/main" val="382190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LECTURE </a:t>
            </a:r>
            <a:r>
              <a:rPr lang="ur-PK" dirty="0" smtClean="0"/>
              <a:t>2</a:t>
            </a:r>
            <a:r>
              <a:rPr lang="en-US" dirty="0" smtClean="0"/>
              <a:t>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9840" t="32068" r="683" b="49843"/>
          <a:stretch/>
        </p:blipFill>
        <p:spPr>
          <a:xfrm>
            <a:off x="533400" y="1981200"/>
            <a:ext cx="3962400" cy="2667000"/>
          </a:xfrm>
        </p:spPr>
      </p:pic>
      <p:sp>
        <p:nvSpPr>
          <p:cNvPr id="4" name="Content Placeholder 3"/>
          <p:cNvSpPr>
            <a:spLocks noGrp="1"/>
          </p:cNvSpPr>
          <p:nvPr>
            <p:ph sz="half" idx="2"/>
          </p:nvPr>
        </p:nvSpPr>
        <p:spPr/>
        <p:txBody>
          <a:bodyPr/>
          <a:lstStyle/>
          <a:p>
            <a:pPr marL="0" indent="0" algn="r">
              <a:buNone/>
            </a:pPr>
            <a:r>
              <a:rPr lang="ur-PK" dirty="0" smtClean="0"/>
              <a:t>ترجمہ: </a:t>
            </a:r>
          </a:p>
          <a:p>
            <a:pPr marL="0" indent="0" algn="r">
              <a:buNone/>
            </a:pPr>
            <a:r>
              <a:rPr lang="ur-PK" dirty="0" smtClean="0"/>
              <a:t>یہ پرانی سرائے کہ جس کا نام دنیا ہے </a:t>
            </a:r>
          </a:p>
          <a:p>
            <a:pPr marL="0" indent="0" algn="r">
              <a:buNone/>
            </a:pPr>
            <a:r>
              <a:rPr lang="ur-PK" dirty="0" smtClean="0"/>
              <a:t>دن اور رات لوگوں کی ارامگاہ ہے</a:t>
            </a:r>
          </a:p>
          <a:p>
            <a:pPr marL="0" indent="0" algn="r">
              <a:buNone/>
            </a:pPr>
            <a:r>
              <a:rPr lang="ur-PK" dirty="0" smtClean="0"/>
              <a:t>یہ ایسی محفل ہے جس کو سینکڑوں جمشید چھوڑ گئے</a:t>
            </a:r>
          </a:p>
          <a:p>
            <a:pPr marL="0" indent="0" algn="r">
              <a:buNone/>
            </a:pPr>
            <a:r>
              <a:rPr lang="ur-PK" dirty="0" smtClean="0"/>
              <a:t>یہ ایسا محل ہے جو سینکڑوں بہرام کی آرامگاہ ہے</a:t>
            </a:r>
            <a:endParaRPr lang="en-US" dirty="0"/>
          </a:p>
        </p:txBody>
      </p:sp>
    </p:spTree>
    <p:extLst>
      <p:ext uri="{BB962C8B-B14F-4D97-AF65-F5344CB8AC3E}">
        <p14:creationId xmlns:p14="http://schemas.microsoft.com/office/powerpoint/2010/main" val="3266423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LECTURE 2</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t="49829" r="3255" b="26573"/>
          <a:stretch/>
        </p:blipFill>
        <p:spPr>
          <a:xfrm>
            <a:off x="228600" y="1524000"/>
            <a:ext cx="4343400" cy="3657600"/>
          </a:xfrm>
        </p:spPr>
      </p:pic>
      <p:sp>
        <p:nvSpPr>
          <p:cNvPr id="4" name="Content Placeholder 3"/>
          <p:cNvSpPr>
            <a:spLocks noGrp="1"/>
          </p:cNvSpPr>
          <p:nvPr>
            <p:ph sz="half" idx="2"/>
          </p:nvPr>
        </p:nvSpPr>
        <p:spPr>
          <a:xfrm>
            <a:off x="4648200" y="1066800"/>
            <a:ext cx="4267200" cy="5059363"/>
          </a:xfrm>
        </p:spPr>
        <p:txBody>
          <a:bodyPr/>
          <a:lstStyle/>
          <a:p>
            <a:pPr marL="0" indent="0" algn="r" rtl="1">
              <a:buNone/>
            </a:pPr>
            <a:r>
              <a:rPr lang="ur-PK" dirty="0" smtClean="0"/>
              <a:t>ترجمہ:</a:t>
            </a:r>
          </a:p>
          <a:p>
            <a:pPr marL="0" indent="0" algn="r" rtl="1">
              <a:buNone/>
            </a:pPr>
            <a:r>
              <a:rPr lang="ur-PK" dirty="0" smtClean="0"/>
              <a:t>ہر ذرہ جو کہ زمین پر خاک کی مانند ہے </a:t>
            </a:r>
          </a:p>
          <a:p>
            <a:pPr marL="0" indent="0" algn="r" rtl="1">
              <a:buNone/>
            </a:pPr>
            <a:r>
              <a:rPr lang="ur-PK" dirty="0" smtClean="0"/>
              <a:t>اس سے پہلے وہ تیری اور میرے سر کے تاج کا نگینہ رہا ہے </a:t>
            </a:r>
          </a:p>
          <a:p>
            <a:pPr marL="0" indent="0" algn="r" rtl="1">
              <a:buNone/>
            </a:pPr>
            <a:r>
              <a:rPr lang="ur-PK" dirty="0" smtClean="0"/>
              <a:t>مٹی کو خوبصورت چہرے سے آرام سے صاف کرو</a:t>
            </a:r>
          </a:p>
          <a:p>
            <a:pPr marL="0" indent="0" algn="r" rtl="1">
              <a:buNone/>
            </a:pPr>
            <a:r>
              <a:rPr lang="ur-PK" dirty="0" smtClean="0"/>
              <a:t>کہ وہ بھی کبھی کسی کا خوبصورت چہرہ رہا ہے۔  </a:t>
            </a:r>
            <a:endParaRPr lang="en-US" dirty="0"/>
          </a:p>
        </p:txBody>
      </p:sp>
    </p:spTree>
    <p:extLst>
      <p:ext uri="{BB962C8B-B14F-4D97-AF65-F5344CB8AC3E}">
        <p14:creationId xmlns:p14="http://schemas.microsoft.com/office/powerpoint/2010/main" val="2994110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ur-PK" dirty="0" smtClean="0"/>
              <a:t>2</a:t>
            </a:r>
            <a:r>
              <a:rPr lang="en-US" dirty="0" smtClean="0"/>
              <a:t>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16843" t="69420" r="-2141" b="166"/>
          <a:stretch/>
        </p:blipFill>
        <p:spPr>
          <a:xfrm>
            <a:off x="152400" y="1676400"/>
            <a:ext cx="4419600" cy="4522476"/>
          </a:xfrm>
        </p:spPr>
      </p:pic>
      <p:sp>
        <p:nvSpPr>
          <p:cNvPr id="4" name="Content Placeholder 3"/>
          <p:cNvSpPr>
            <a:spLocks noGrp="1"/>
          </p:cNvSpPr>
          <p:nvPr>
            <p:ph sz="half" idx="2"/>
          </p:nvPr>
        </p:nvSpPr>
        <p:spPr>
          <a:xfrm>
            <a:off x="4648200" y="1752600"/>
            <a:ext cx="4038600" cy="4373563"/>
          </a:xfrm>
        </p:spPr>
        <p:txBody>
          <a:bodyPr/>
          <a:lstStyle/>
          <a:p>
            <a:pPr marL="0" indent="0" algn="r" rtl="1">
              <a:buNone/>
            </a:pPr>
            <a:r>
              <a:rPr lang="ur-PK" b="1" dirty="0" smtClean="0"/>
              <a:t>ترجمہ:</a:t>
            </a:r>
          </a:p>
          <a:p>
            <a:pPr marL="0" indent="0" algn="r" rtl="1">
              <a:buNone/>
            </a:pPr>
            <a:r>
              <a:rPr lang="ur-PK" dirty="0" smtClean="0"/>
              <a:t>وہ کل جو کہ گزر گیا ہے سے مت کرو</a:t>
            </a:r>
          </a:p>
          <a:p>
            <a:pPr marL="0" indent="0" algn="r" rtl="1">
              <a:buNone/>
            </a:pPr>
            <a:r>
              <a:rPr lang="ur-PK" dirty="0" smtClean="0"/>
              <a:t>اور جو آنے والا کل ہے اس کی فریاد نا کرو</a:t>
            </a:r>
          </a:p>
          <a:p>
            <a:pPr marL="0" indent="0" algn="r" rtl="1">
              <a:buNone/>
            </a:pPr>
            <a:r>
              <a:rPr lang="ur-PK" dirty="0" smtClean="0"/>
              <a:t>اپنے گزشتہ اور آنے والے کل کو بنیاد نا بناؤ</a:t>
            </a:r>
          </a:p>
          <a:p>
            <a:pPr marL="0" indent="0" algn="r" rtl="1">
              <a:buNone/>
            </a:pPr>
            <a:r>
              <a:rPr lang="ur-PK" dirty="0" smtClean="0"/>
              <a:t>حال میں خوش رہو اور اپنی عمر برباد نہ کرو</a:t>
            </a:r>
          </a:p>
        </p:txBody>
      </p:sp>
    </p:spTree>
    <p:extLst>
      <p:ext uri="{BB962C8B-B14F-4D97-AF65-F5344CB8AC3E}">
        <p14:creationId xmlns:p14="http://schemas.microsoft.com/office/powerpoint/2010/main" val="274089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Lecture 3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6073" t="12011" r="2254" b="65384"/>
          <a:stretch/>
        </p:blipFill>
        <p:spPr>
          <a:xfrm>
            <a:off x="228600" y="1524000"/>
            <a:ext cx="4343400" cy="3886199"/>
          </a:xfrm>
        </p:spPr>
      </p:pic>
      <p:sp>
        <p:nvSpPr>
          <p:cNvPr id="4" name="Content Placeholder 3"/>
          <p:cNvSpPr>
            <a:spLocks noGrp="1"/>
          </p:cNvSpPr>
          <p:nvPr>
            <p:ph sz="half" idx="2"/>
          </p:nvPr>
        </p:nvSpPr>
        <p:spPr>
          <a:xfrm>
            <a:off x="4800600" y="1295400"/>
            <a:ext cx="4038600" cy="4525963"/>
          </a:xfrm>
        </p:spPr>
        <p:txBody>
          <a:bodyPr/>
          <a:lstStyle/>
          <a:p>
            <a:pPr marL="0" indent="0" algn="r" rtl="1">
              <a:buNone/>
            </a:pPr>
            <a:r>
              <a:rPr lang="ur-PK" b="1" dirty="0" smtClean="0"/>
              <a:t>ترجمہ: </a:t>
            </a:r>
          </a:p>
          <a:p>
            <a:pPr marL="0" indent="0" algn="r" rtl="1">
              <a:buNone/>
            </a:pPr>
            <a:r>
              <a:rPr lang="ur-PK" dirty="0" smtClean="0"/>
              <a:t>میں کل رات پیالے بنانے والے کارخانے میں گیا </a:t>
            </a:r>
          </a:p>
          <a:p>
            <a:pPr marL="0" indent="0" algn="r" rtl="1">
              <a:buNone/>
            </a:pPr>
            <a:r>
              <a:rPr lang="ur-PK" dirty="0" smtClean="0"/>
              <a:t>میں نے دو ہزار پیالوں کو بولتے ہوئے اور کچھ کو خاموش دیکھا</a:t>
            </a:r>
          </a:p>
          <a:p>
            <a:pPr marL="0" indent="0" algn="r" rtl="1">
              <a:buNone/>
            </a:pPr>
            <a:r>
              <a:rPr lang="ur-PK" dirty="0" smtClean="0"/>
              <a:t>ایک پیالے میں سے آواز آئی کہاں ہیں؟ کوزے بنانے والے، خریدنے والے، اور بیچنے والے۔</a:t>
            </a:r>
          </a:p>
        </p:txBody>
      </p:sp>
    </p:spTree>
    <p:extLst>
      <p:ext uri="{BB962C8B-B14F-4D97-AF65-F5344CB8AC3E}">
        <p14:creationId xmlns:p14="http://schemas.microsoft.com/office/powerpoint/2010/main" val="3504415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3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3981" t="36061" r="484" b="41856"/>
          <a:stretch/>
        </p:blipFill>
        <p:spPr>
          <a:xfrm>
            <a:off x="381000" y="2057400"/>
            <a:ext cx="4038600" cy="3124200"/>
          </a:xfrm>
        </p:spPr>
      </p:pic>
      <p:sp>
        <p:nvSpPr>
          <p:cNvPr id="4" name="Content Placeholder 3"/>
          <p:cNvSpPr>
            <a:spLocks noGrp="1"/>
          </p:cNvSpPr>
          <p:nvPr>
            <p:ph sz="half" idx="2"/>
          </p:nvPr>
        </p:nvSpPr>
        <p:spPr/>
        <p:txBody>
          <a:bodyPr/>
          <a:lstStyle/>
          <a:p>
            <a:pPr marL="0" indent="0" algn="r" rtl="1">
              <a:buNone/>
            </a:pPr>
            <a:r>
              <a:rPr lang="ur-PK" b="1" dirty="0" smtClean="0"/>
              <a:t>ترجمہ: </a:t>
            </a:r>
          </a:p>
          <a:p>
            <a:pPr marL="0" indent="0" algn="r" rtl="1">
              <a:buNone/>
            </a:pPr>
            <a:r>
              <a:rPr lang="ur-PK" dirty="0" smtClean="0"/>
              <a:t>وہ محل جس میں جمشید پیالہ پکڑتا تھا </a:t>
            </a:r>
          </a:p>
          <a:p>
            <a:pPr marL="0" indent="0" algn="r" rtl="1">
              <a:buNone/>
            </a:pPr>
            <a:r>
              <a:rPr lang="ur-PK" dirty="0" smtClean="0"/>
              <a:t>اب وہاں ہرنی بچے دیتی ہے اور لومڑی آرام کرنے لگی </a:t>
            </a:r>
          </a:p>
          <a:p>
            <a:pPr marL="0" indent="0" algn="r" rtl="1">
              <a:buNone/>
            </a:pPr>
            <a:r>
              <a:rPr lang="ur-PK" dirty="0" smtClean="0"/>
              <a:t>وہ بہرام جو تمام عمر گور خر کا شکار کرتا تھا </a:t>
            </a:r>
          </a:p>
          <a:p>
            <a:pPr marL="0" indent="0" algn="r" rtl="1">
              <a:buNone/>
            </a:pPr>
            <a:r>
              <a:rPr lang="ur-PK" dirty="0" smtClean="0"/>
              <a:t>تو نے دیکھا قبر نے کس طرح بہرام کو پکڑ لیا۔ </a:t>
            </a:r>
            <a:endParaRPr lang="en-US" dirty="0"/>
          </a:p>
        </p:txBody>
      </p:sp>
    </p:spTree>
    <p:extLst>
      <p:ext uri="{BB962C8B-B14F-4D97-AF65-F5344CB8AC3E}">
        <p14:creationId xmlns:p14="http://schemas.microsoft.com/office/powerpoint/2010/main" val="297625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 / LECTURE 1</a:t>
            </a:r>
            <a:endParaRPr lang="en-US" dirty="0"/>
          </a:p>
        </p:txBody>
      </p:sp>
      <p:sp>
        <p:nvSpPr>
          <p:cNvPr id="3" name="Content Placeholder 2"/>
          <p:cNvSpPr>
            <a:spLocks noGrp="1"/>
          </p:cNvSpPr>
          <p:nvPr>
            <p:ph idx="1"/>
          </p:nvPr>
        </p:nvSpPr>
        <p:spPr/>
        <p:txBody>
          <a:bodyPr/>
          <a:lstStyle/>
          <a:p>
            <a:pPr algn="r" rtl="1"/>
            <a:r>
              <a:rPr lang="ur-PK" dirty="0" smtClean="0"/>
              <a:t>عمر خیام کی حالات زندگی </a:t>
            </a:r>
          </a:p>
          <a:p>
            <a:pPr algn="r" rtl="1"/>
            <a:r>
              <a:rPr lang="ur-PK" dirty="0" smtClean="0"/>
              <a:t>نظام الملک طوسی کی حالات زندگی</a:t>
            </a:r>
            <a:endParaRPr lang="en-US" dirty="0"/>
          </a:p>
        </p:txBody>
      </p:sp>
    </p:spTree>
    <p:extLst>
      <p:ext uri="{BB962C8B-B14F-4D97-AF65-F5344CB8AC3E}">
        <p14:creationId xmlns:p14="http://schemas.microsoft.com/office/powerpoint/2010/main" val="101069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Week 4 </a:t>
            </a:r>
            <a:br>
              <a:rPr lang="en-US" dirty="0" smtClean="0"/>
            </a:br>
            <a:r>
              <a:rPr lang="en-US" dirty="0" smtClean="0"/>
              <a:t>lecture 1</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1" t="56969" r="3928" b="20009"/>
          <a:stretch/>
        </p:blipFill>
        <p:spPr>
          <a:xfrm>
            <a:off x="381000" y="2286000"/>
            <a:ext cx="4114800" cy="3200399"/>
          </a:xfrm>
        </p:spPr>
      </p:pic>
      <p:sp>
        <p:nvSpPr>
          <p:cNvPr id="4" name="Content Placeholder 3"/>
          <p:cNvSpPr>
            <a:spLocks noGrp="1"/>
          </p:cNvSpPr>
          <p:nvPr>
            <p:ph sz="half" idx="2"/>
          </p:nvPr>
        </p:nvSpPr>
        <p:spPr/>
        <p:txBody>
          <a:bodyPr/>
          <a:lstStyle/>
          <a:p>
            <a:pPr marL="0" indent="0" algn="r" rtl="1">
              <a:buNone/>
            </a:pPr>
            <a:r>
              <a:rPr lang="ur-PK" b="1" dirty="0" smtClean="0"/>
              <a:t>ترجمہ:</a:t>
            </a:r>
          </a:p>
          <a:p>
            <a:pPr marL="0" indent="0" algn="r" rtl="1">
              <a:buNone/>
            </a:pPr>
            <a:r>
              <a:rPr lang="ur-PK" sz="2400" dirty="0" smtClean="0"/>
              <a:t>یہ دائرہ جس میں ہمارا آنا جانا لگا ہوا ہے </a:t>
            </a:r>
          </a:p>
          <a:p>
            <a:pPr marL="0" indent="0" algn="r" rtl="1">
              <a:buNone/>
            </a:pPr>
            <a:r>
              <a:rPr lang="ur-PK" sz="2400" dirty="0" smtClean="0"/>
              <a:t>اس کی اب تک ابتدا اور انتہا نہیں ہوئی </a:t>
            </a:r>
          </a:p>
          <a:p>
            <a:pPr marL="0" indent="0" algn="r" rtl="1">
              <a:buNone/>
            </a:pPr>
            <a:r>
              <a:rPr lang="ur-PK" sz="2400" dirty="0" smtClean="0"/>
              <a:t>اور کوئی بھی آج تک اس حقیقت کو نہیں جان سکا </a:t>
            </a:r>
          </a:p>
          <a:p>
            <a:pPr marL="0" indent="0" algn="r" rtl="1">
              <a:buNone/>
            </a:pPr>
            <a:r>
              <a:rPr lang="ur-PK" sz="2400" dirty="0" smtClean="0"/>
              <a:t>آیا  اسکا یہ آنا کہاں سے ہے اور جانا کہاں کو ہے۔ </a:t>
            </a:r>
            <a:endParaRPr lang="en-US" sz="2400" dirty="0"/>
          </a:p>
        </p:txBody>
      </p:sp>
    </p:spTree>
    <p:extLst>
      <p:ext uri="{BB962C8B-B14F-4D97-AF65-F5344CB8AC3E}">
        <p14:creationId xmlns:p14="http://schemas.microsoft.com/office/powerpoint/2010/main" val="1776813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Lecture 2,3</a:t>
            </a:r>
            <a:endParaRPr lang="en-US" dirty="0"/>
          </a:p>
        </p:txBody>
      </p:sp>
      <p:sp>
        <p:nvSpPr>
          <p:cNvPr id="4" name="Content Placeholder 3"/>
          <p:cNvSpPr>
            <a:spLocks noGrp="1"/>
          </p:cNvSpPr>
          <p:nvPr>
            <p:ph sz="half" idx="2"/>
          </p:nvPr>
        </p:nvSpPr>
        <p:spPr/>
        <p:txBody>
          <a:bodyPr>
            <a:normAutofit/>
          </a:bodyPr>
          <a:lstStyle/>
          <a:p>
            <a:pPr algn="r" rtl="1"/>
            <a:r>
              <a:rPr lang="ur-PK" dirty="0" smtClean="0"/>
              <a:t>ماضی کی گردانیں </a:t>
            </a:r>
          </a:p>
          <a:p>
            <a:pPr algn="r" rtl="1"/>
            <a:r>
              <a:rPr lang="ur-PK" dirty="0"/>
              <a:t>فارسی سے اردو میں جملوں کی مشق</a:t>
            </a:r>
          </a:p>
          <a:p>
            <a:pPr algn="r" rtl="1"/>
            <a:r>
              <a:rPr lang="ur-PK" dirty="0"/>
              <a:t>اردو سے فارسی میں جملوں کی مشق </a:t>
            </a:r>
            <a:endParaRPr lang="en-US" dirty="0" smtClean="0"/>
          </a:p>
          <a:p>
            <a:pPr algn="r" rtl="1"/>
            <a:r>
              <a:rPr lang="ur-PK" dirty="0" smtClean="0"/>
              <a:t>تشبیہ کی تعریف </a:t>
            </a:r>
            <a:endParaRPr lang="ur-PK" dirty="0"/>
          </a:p>
          <a:p>
            <a:pPr marL="0" indent="0" algn="r" rtl="1">
              <a:buNone/>
            </a:pPr>
            <a:endParaRPr lang="en-US" dirty="0"/>
          </a:p>
        </p:txBody>
      </p:sp>
    </p:spTree>
    <p:extLst>
      <p:ext uri="{BB962C8B-B14F-4D97-AF65-F5344CB8AC3E}">
        <p14:creationId xmlns:p14="http://schemas.microsoft.com/office/powerpoint/2010/main" val="111381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2 </a:t>
            </a:r>
            <a:endParaRPr lang="en-US" dirty="0"/>
          </a:p>
        </p:txBody>
      </p:sp>
      <p:sp>
        <p:nvSpPr>
          <p:cNvPr id="3" name="Content Placeholder 2"/>
          <p:cNvSpPr>
            <a:spLocks noGrp="1"/>
          </p:cNvSpPr>
          <p:nvPr>
            <p:ph idx="1"/>
          </p:nvPr>
        </p:nvSpPr>
        <p:spPr/>
        <p:txBody>
          <a:bodyPr/>
          <a:lstStyle/>
          <a:p>
            <a:pPr algn="r" rtl="1"/>
            <a:r>
              <a:rPr lang="ur-PK" dirty="0" smtClean="0"/>
              <a:t>ماضی کی گردانیں اور مصادر</a:t>
            </a:r>
          </a:p>
          <a:p>
            <a:pPr algn="r" rtl="1"/>
            <a:r>
              <a:rPr lang="ur-PK" dirty="0" smtClean="0"/>
              <a:t>ماضی مطلق </a:t>
            </a:r>
          </a:p>
          <a:p>
            <a:pPr algn="r" rtl="1"/>
            <a:r>
              <a:rPr lang="ur-PK" dirty="0" smtClean="0"/>
              <a:t>ماضی قریب </a:t>
            </a:r>
          </a:p>
          <a:p>
            <a:pPr algn="r" rtl="1"/>
            <a:r>
              <a:rPr lang="ur-PK" dirty="0" smtClean="0"/>
              <a:t>ماضی بعید </a:t>
            </a:r>
          </a:p>
          <a:p>
            <a:pPr algn="r" rtl="1"/>
            <a:r>
              <a:rPr lang="ur-PK" dirty="0" smtClean="0"/>
              <a:t>ماضی استمراری </a:t>
            </a:r>
          </a:p>
        </p:txBody>
      </p:sp>
    </p:spTree>
    <p:extLst>
      <p:ext uri="{BB962C8B-B14F-4D97-AF65-F5344CB8AC3E}">
        <p14:creationId xmlns:p14="http://schemas.microsoft.com/office/powerpoint/2010/main" val="360700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ur-PK" dirty="0" smtClean="0"/>
              <a:t/>
            </a:r>
            <a:br>
              <a:rPr lang="ur-PK" dirty="0" smtClean="0"/>
            </a:br>
            <a:r>
              <a:rPr lang="en-US" dirty="0" smtClean="0"/>
              <a:t>Lecture 3</a:t>
            </a:r>
            <a:endParaRPr lang="en-US" dirty="0"/>
          </a:p>
        </p:txBody>
      </p:sp>
      <p:pic>
        <p:nvPicPr>
          <p:cNvPr id="8" name="Content Placeholder 7"/>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53147" t="-5317" r="6490" b="2252"/>
          <a:stretch/>
        </p:blipFill>
        <p:spPr>
          <a:xfrm rot="16200000">
            <a:off x="615856" y="1094665"/>
            <a:ext cx="3240205" cy="4476465"/>
          </a:xfrm>
        </p:spPr>
      </p:pic>
      <p:sp>
        <p:nvSpPr>
          <p:cNvPr id="7" name="Content Placeholder 6"/>
          <p:cNvSpPr>
            <a:spLocks noGrp="1"/>
          </p:cNvSpPr>
          <p:nvPr>
            <p:ph sz="half" idx="2"/>
          </p:nvPr>
        </p:nvSpPr>
        <p:spPr/>
        <p:txBody>
          <a:bodyPr>
            <a:normAutofit fontScale="92500" lnSpcReduction="20000"/>
          </a:bodyPr>
          <a:lstStyle/>
          <a:p>
            <a:pPr marL="0" indent="0" algn="ctr" rtl="1">
              <a:buNone/>
            </a:pPr>
            <a:r>
              <a:rPr lang="ur-PK" b="1" dirty="0" smtClean="0"/>
              <a:t>تحقیق کر کے دین کے کام اور اسی طرح شریعت کے کاموں تک پہنچنا</a:t>
            </a:r>
          </a:p>
          <a:p>
            <a:pPr marL="0" indent="0" algn="r" rtl="1">
              <a:buNone/>
            </a:pPr>
            <a:r>
              <a:rPr lang="ur-PK" b="1" dirty="0" smtClean="0"/>
              <a:t>ترجمہ:</a:t>
            </a:r>
          </a:p>
          <a:p>
            <a:pPr marL="0" indent="0" algn="r" rtl="1">
              <a:buNone/>
            </a:pPr>
            <a:r>
              <a:rPr lang="ur-PK" dirty="0" smtClean="0"/>
              <a:t>بادشاہ پر واجب ہے کہ دین کے کاموں میں تحقیق کرے اور فرایض و سنت اور اللہ تعالی کے فرمان کو بجا لائے</a:t>
            </a:r>
            <a:r>
              <a:rPr lang="ur-PK" dirty="0"/>
              <a:t> </a:t>
            </a:r>
            <a:r>
              <a:rPr lang="ur-PK" dirty="0" smtClean="0"/>
              <a:t>اور اس پر عمل کرے اور دین کے علما کو محترم جانے اور ان کا انتظام بیت المال سے کرے اور نیک اور پرہیز گاروں کو عزیز جانے۔ </a:t>
            </a:r>
            <a:endParaRPr lang="en-US" dirty="0"/>
          </a:p>
        </p:txBody>
      </p:sp>
    </p:spTree>
    <p:extLst>
      <p:ext uri="{BB962C8B-B14F-4D97-AF65-F5344CB8AC3E}">
        <p14:creationId xmlns:p14="http://schemas.microsoft.com/office/powerpoint/2010/main" val="333031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WEEK 2</a:t>
            </a:r>
            <a:br>
              <a:rPr lang="en-US" dirty="0" smtClean="0"/>
            </a:br>
            <a:r>
              <a:rPr lang="en-US" dirty="0" smtClean="0"/>
              <a:t>LECTURE 1</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33393" r="42079" b="2091"/>
          <a:stretch/>
        </p:blipFill>
        <p:spPr>
          <a:xfrm rot="16200000">
            <a:off x="723899" y="1562100"/>
            <a:ext cx="3352801" cy="4191000"/>
          </a:xfrm>
        </p:spPr>
      </p:pic>
      <p:sp>
        <p:nvSpPr>
          <p:cNvPr id="4" name="Content Placeholder 3"/>
          <p:cNvSpPr>
            <a:spLocks noGrp="1"/>
          </p:cNvSpPr>
          <p:nvPr>
            <p:ph sz="half" idx="2"/>
          </p:nvPr>
        </p:nvSpPr>
        <p:spPr/>
        <p:txBody>
          <a:bodyPr>
            <a:normAutofit lnSpcReduction="10000"/>
          </a:bodyPr>
          <a:lstStyle/>
          <a:p>
            <a:pPr marL="0" indent="0" algn="r" rtl="1">
              <a:buNone/>
            </a:pPr>
            <a:r>
              <a:rPr lang="ur-PK" sz="2400" b="1" dirty="0" smtClean="0"/>
              <a:t>ترجمہ: </a:t>
            </a:r>
          </a:p>
          <a:p>
            <a:pPr marL="0" indent="0" algn="r" rtl="1">
              <a:buNone/>
            </a:pPr>
            <a:r>
              <a:rPr lang="ur-PK" sz="2400" dirty="0" smtClean="0"/>
              <a:t>اور اپنے اوپر یہ واجب کرے کہ ہفتے میں ایک بار یا دو بار علمائے دین کے پاس جائے اور اللہ تعالی کے احکام ان سے سنے اور قرآن کی تفسیر اور حضرت محمدﷺ کی احادیث سنے اور عادل بادشاہوں کی حکایات سنے اور اس حالت میں دل کو دنیا کے کاموں سے خالی کرے اور اپنے ہوش و ہواس کو اس قدر متوجہ رکھے کہ فریقین مناظرے کو آ جائیں۔</a:t>
            </a:r>
            <a:r>
              <a:rPr lang="ur-PK" dirty="0" smtClean="0"/>
              <a:t> </a:t>
            </a:r>
            <a:endParaRPr lang="en-US" dirty="0"/>
          </a:p>
        </p:txBody>
      </p:sp>
    </p:spTree>
    <p:extLst>
      <p:ext uri="{BB962C8B-B14F-4D97-AF65-F5344CB8AC3E}">
        <p14:creationId xmlns:p14="http://schemas.microsoft.com/office/powerpoint/2010/main" val="149825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Lecture1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5973" t="-698" r="65454" b="3974"/>
          <a:stretch/>
        </p:blipFill>
        <p:spPr>
          <a:xfrm rot="16200000">
            <a:off x="403151" y="2035249"/>
            <a:ext cx="3958856" cy="3698358"/>
          </a:xfrm>
        </p:spPr>
      </p:pic>
      <p:sp>
        <p:nvSpPr>
          <p:cNvPr id="4" name="Content Placeholder 3"/>
          <p:cNvSpPr>
            <a:spLocks noGrp="1"/>
          </p:cNvSpPr>
          <p:nvPr>
            <p:ph sz="half" idx="2"/>
          </p:nvPr>
        </p:nvSpPr>
        <p:spPr/>
        <p:txBody>
          <a:bodyPr>
            <a:normAutofit fontScale="92500"/>
          </a:bodyPr>
          <a:lstStyle/>
          <a:p>
            <a:pPr marL="0" indent="0" algn="r">
              <a:buNone/>
            </a:pPr>
            <a:r>
              <a:rPr lang="ur-PK" dirty="0" smtClean="0"/>
              <a:t>اور جو کچھ اس کو معلوم نا ہو، دوبارہ پوچھے اور جب جان لے تو دل میں دہرائے کہ جب ایک یا کچھ بار اسی طرح دہرائے گا تو اس کی عادت ہو جائے گی اور ایک دن ایسا آئے گا کہ شریعت کے بہت سے احکامات اور قرآن کی تفسیر اور حضرت محمدﷺ کی احادیث اس کو معلوم ہو جائیں گی اور حفظ ہو جائیں گی۔ دین و دنیا اور تدبیر کے راستے اس پر کھل جائیں گے۔</a:t>
            </a:r>
            <a:endParaRPr lang="en-US" dirty="0"/>
          </a:p>
        </p:txBody>
      </p:sp>
    </p:spTree>
    <p:extLst>
      <p:ext uri="{BB962C8B-B14F-4D97-AF65-F5344CB8AC3E}">
        <p14:creationId xmlns:p14="http://schemas.microsoft.com/office/powerpoint/2010/main" val="3952471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419600" y="457200"/>
            <a:ext cx="4495800" cy="6400800"/>
          </a:xfrm>
        </p:spPr>
        <p:txBody>
          <a:bodyPr>
            <a:normAutofit/>
          </a:bodyPr>
          <a:lstStyle/>
          <a:p>
            <a:pPr marL="0" indent="0" algn="r">
              <a:buNone/>
            </a:pPr>
            <a:r>
              <a:rPr lang="ur-PK" sz="2400" b="1" dirty="0" smtClean="0"/>
              <a:t>ترجمہ:</a:t>
            </a:r>
          </a:p>
          <a:p>
            <a:pPr marL="0" indent="0" algn="r">
              <a:buNone/>
            </a:pPr>
            <a:r>
              <a:rPr lang="ur-PK" sz="2400" dirty="0" smtClean="0"/>
              <a:t>ابن عمر کہتے ہیں کہ حضرت محمد ﷺ نے فرمایا کہ عدل کرنے والوں کے جنت میں محلات ہوں گے اور عدل کی روشنی سے اپنے اہل خانہ اور ما تحت لوگوں کے ساتھ عدل کرتا ہے۔ بہترین چیز کہ بادشاہ کا دین درست ہونا چاہئے کیونکہ مملکت، پادشاھت اور دین دو بھائیوں کی طرح ہیں اور جب کبھی مملکت میں بے چینی ہو گی تو دین میں بھی خلل آئے گا تو مملکت بکھر جائے گی، بے دینی اور فساد پیدا ہو گا ، اور جب کھبی این کے کاموں میں خلل آئے گا تو مملکت بکھر جائے۔</a:t>
            </a:r>
            <a:endParaRPr lang="en-US" sz="2400" dirty="0"/>
          </a:p>
        </p:txBody>
      </p:sp>
      <p:pic>
        <p:nvPicPr>
          <p:cNvPr id="6" name="Content Placeholder 5"/>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41424" r="7813"/>
          <a:stretch/>
        </p:blipFill>
        <p:spPr>
          <a:xfrm rot="16200000">
            <a:off x="-304798" y="1523998"/>
            <a:ext cx="5181598" cy="4114798"/>
          </a:xfrm>
          <a:prstGeom prst="rect">
            <a:avLst/>
          </a:prstGeom>
        </p:spPr>
      </p:pic>
      <p:sp>
        <p:nvSpPr>
          <p:cNvPr id="5" name="TextBox 4"/>
          <p:cNvSpPr txBox="1"/>
          <p:nvPr/>
        </p:nvSpPr>
        <p:spPr>
          <a:xfrm>
            <a:off x="457200" y="348734"/>
            <a:ext cx="2133600" cy="400110"/>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Lecture 2</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80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000" dirty="0" smtClean="0">
                <a:latin typeface="Arial" panose="020B0604020202020204" pitchFamily="34" charset="0"/>
                <a:cs typeface="Arial" panose="020B0604020202020204" pitchFamily="34" charset="0"/>
              </a:rPr>
              <a:t>Lecture 2 </a:t>
            </a:r>
            <a:endParaRPr lang="en-US" sz="2000"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6833" t="-1" r="19196" b="-694"/>
          <a:stretch/>
        </p:blipFill>
        <p:spPr>
          <a:xfrm rot="16200000">
            <a:off x="-152401" y="1600197"/>
            <a:ext cx="4876805" cy="4114801"/>
          </a:xfrm>
        </p:spPr>
      </p:pic>
      <p:sp>
        <p:nvSpPr>
          <p:cNvPr id="4" name="Content Placeholder 3"/>
          <p:cNvSpPr>
            <a:spLocks noGrp="1"/>
          </p:cNvSpPr>
          <p:nvPr>
            <p:ph sz="half" idx="2"/>
          </p:nvPr>
        </p:nvSpPr>
        <p:spPr>
          <a:xfrm>
            <a:off x="4495800" y="1066800"/>
            <a:ext cx="4419600" cy="5364163"/>
          </a:xfrm>
        </p:spPr>
        <p:txBody>
          <a:bodyPr>
            <a:normAutofit fontScale="92500" lnSpcReduction="10000"/>
          </a:bodyPr>
          <a:lstStyle/>
          <a:p>
            <a:pPr marL="0" indent="0" algn="r">
              <a:buNone/>
            </a:pPr>
            <a:r>
              <a:rPr lang="ur-PK" sz="2400" dirty="0" smtClean="0"/>
              <a:t>اور فسادی لوگ قوت پکڑ لیں گے۔</a:t>
            </a:r>
          </a:p>
          <a:p>
            <a:pPr marL="0" indent="0" algn="r">
              <a:buNone/>
            </a:pPr>
            <a:r>
              <a:rPr lang="ur-PK" sz="2400" dirty="0"/>
              <a:t> </a:t>
            </a:r>
            <a:r>
              <a:rPr lang="ur-PK" sz="2400" dirty="0" smtClean="0"/>
              <a:t>                   مثل</a:t>
            </a:r>
          </a:p>
          <a:p>
            <a:pPr marL="0" indent="0" algn="r">
              <a:buNone/>
            </a:pPr>
            <a:r>
              <a:rPr lang="ur-PK" sz="2400" dirty="0" smtClean="0"/>
              <a:t>لقمان حکیم نے کہا لوگوں کا دنیا میں علم سے بہتر کوئی دوست نہیں ہے۔ علم بہتر ہے یا خزانہ؟ بحر الحال خزانہ کی تمہیں حفاظت کرنی پڑتی ہے۔ جبکہ علم تجھ پر نگاہ رکھتا ہے۔ </a:t>
            </a:r>
          </a:p>
          <a:p>
            <a:pPr marL="0" indent="0" algn="r">
              <a:buNone/>
            </a:pPr>
            <a:r>
              <a:rPr lang="ur-PK" sz="2400" dirty="0" smtClean="0"/>
              <a:t>حسن بصری کہتے ہیں کہ عقلمند وہ نہیں جو زیادہ عربی جانتا ہے اور عربی کے لفظ و لغت پر عبور رکھتا ہو۔ بلکہ دانا وہ ہے کہ جو  ہرعلم سے واقف ہو اور ہر زبان سے آشنا ہو، اگر کوئی شخص تمام احکام شریعت اور تفسیر قرآن ترکی فارسی یا رومی زبان میں جانتا ہو لیکن عربی میں نہ جانتا ہو تو بھی وہ عالم ہے</a:t>
            </a:r>
            <a:r>
              <a:rPr lang="ur-PK" dirty="0" smtClean="0"/>
              <a:t> ۔ </a:t>
            </a:r>
            <a:endParaRPr lang="en-US" dirty="0"/>
          </a:p>
        </p:txBody>
      </p:sp>
    </p:spTree>
    <p:extLst>
      <p:ext uri="{BB962C8B-B14F-4D97-AF65-F5344CB8AC3E}">
        <p14:creationId xmlns:p14="http://schemas.microsoft.com/office/powerpoint/2010/main" val="420502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t>Lecture 2</a:t>
            </a:r>
            <a:endParaRPr lang="en-US" sz="2400"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t="1" r="67626" b="-1077"/>
          <a:stretch/>
        </p:blipFill>
        <p:spPr>
          <a:xfrm rot="16200000">
            <a:off x="822250" y="1463750"/>
            <a:ext cx="2971800" cy="4159100"/>
          </a:xfrm>
        </p:spPr>
      </p:pic>
      <p:sp>
        <p:nvSpPr>
          <p:cNvPr id="4" name="Content Placeholder 3"/>
          <p:cNvSpPr>
            <a:spLocks noGrp="1"/>
          </p:cNvSpPr>
          <p:nvPr>
            <p:ph sz="half" idx="2"/>
          </p:nvPr>
        </p:nvSpPr>
        <p:spPr>
          <a:xfrm>
            <a:off x="4495800" y="762000"/>
            <a:ext cx="4038600" cy="4525963"/>
          </a:xfrm>
        </p:spPr>
        <p:txBody>
          <a:bodyPr>
            <a:normAutofit fontScale="92500"/>
          </a:bodyPr>
          <a:lstStyle/>
          <a:p>
            <a:pPr marL="0" indent="0" algn="r">
              <a:buNone/>
            </a:pPr>
            <a:r>
              <a:rPr lang="ur-PK" dirty="0" smtClean="0"/>
              <a:t>لیکن اگر عربی جانتا ہے تو بہتر ہے کیونکہ اللہ تعالی نے قرآن مجید کے الفاظ کو عربی میں نازل کیا ہے اور محمدﷺ کی زبان بھی عربی تھی۔ لیکن جب بادشاہ کو حکم الہی سے مملکت میسر ہو اور علم اس کا ساتھی ہو تو وہ دو جہان کی سعادت حاصل کر لیتا ہے اور وہ اپنا کوئی کام بھی علم کے بغیر نہیں کرتا اور جاہلیت پر کبھی راضی نہیں ہوتا۔  </a:t>
            </a:r>
            <a:endParaRPr lang="en-US" dirty="0"/>
          </a:p>
        </p:txBody>
      </p:sp>
    </p:spTree>
    <p:extLst>
      <p:ext uri="{BB962C8B-B14F-4D97-AF65-F5344CB8AC3E}">
        <p14:creationId xmlns:p14="http://schemas.microsoft.com/office/powerpoint/2010/main" val="73072349"/>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524</TotalTime>
  <Words>1333</Words>
  <Application>Microsoft Office PowerPoint</Application>
  <PresentationFormat>On-screen Show (4:3)</PresentationFormat>
  <Paragraphs>92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Thatch</vt:lpstr>
      <vt:lpstr>Persian Literature &amp; Rhetoric - I</vt:lpstr>
      <vt:lpstr>WEEK 1 / LECTURE 1</vt:lpstr>
      <vt:lpstr>LECTURE 2 </vt:lpstr>
      <vt:lpstr> Lecture 3</vt:lpstr>
      <vt:lpstr>WEEK 2 LECTURE 1</vt:lpstr>
      <vt:lpstr>Lecture1 </vt:lpstr>
      <vt:lpstr>PowerPoint Presentation</vt:lpstr>
      <vt:lpstr>Lecture 2 </vt:lpstr>
      <vt:lpstr>Lecture 2</vt:lpstr>
      <vt:lpstr>Lecture 3 </vt:lpstr>
      <vt:lpstr>Lecture3 </vt:lpstr>
      <vt:lpstr>Lecture 3</vt:lpstr>
      <vt:lpstr>WEEK 3  LECTURE 1 </vt:lpstr>
      <vt:lpstr>LECTURE 1 </vt:lpstr>
      <vt:lpstr>LECTURE 2 </vt:lpstr>
      <vt:lpstr>LECTURE 2</vt:lpstr>
      <vt:lpstr>Lecture 2 </vt:lpstr>
      <vt:lpstr>Lecture 3 </vt:lpstr>
      <vt:lpstr>Lecture 3 </vt:lpstr>
      <vt:lpstr>Week 4  lecture 1</vt:lpstr>
      <vt:lpstr>Lecture 2,3</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72</cp:revision>
  <dcterms:created xsi:type="dcterms:W3CDTF">2020-09-22T08:45:26Z</dcterms:created>
  <dcterms:modified xsi:type="dcterms:W3CDTF">2020-09-24T09:59:28Z</dcterms:modified>
</cp:coreProperties>
</file>